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ontserrat" panose="00000500000000000000" pitchFamily="2" charset="0"/>
      <p:regular r:id="rId15"/>
    </p:embeddedFont>
    <p:embeddedFont>
      <p:font typeface="Montserrat Bold" panose="020B0604020202020204" charset="0"/>
      <p:regular r:id="rId16"/>
    </p:embeddedFont>
    <p:embeddedFont>
      <p:font typeface="Montserrat Light" panose="020F0502020204030204" pitchFamily="2" charset="0"/>
      <p:regular r:id="rId17"/>
    </p:embeddedFont>
    <p:embeddedFont>
      <p:font typeface="Montserrat Ultra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0927" autoAdjust="0"/>
  </p:normalViewPr>
  <p:slideViewPr>
    <p:cSldViewPr>
      <p:cViewPr>
        <p:scale>
          <a:sx n="50" d="100"/>
          <a:sy n="50" d="100"/>
        </p:scale>
        <p:origin x="267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216AF-87CC-439A-985E-EEBC5271CA04}" type="datetimeFigureOut">
              <a:rPr lang="tr-TR" smtClean="0"/>
              <a:t>27.06.2025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A16C2-68DA-4A32-9CA0-8257D1B4B3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8153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16C2-68DA-4A32-9CA0-8257D1B4B3E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507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svg"/><Relationship Id="rId7" Type="http://schemas.openxmlformats.org/officeDocument/2006/relationships/image" Target="../media/image28.svg"/><Relationship Id="rId12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hyperlink" Target="https://www.researchgate.net/publication/367392753_Smart_Irrigation_Systems_in_Agriculture_A_Systematic_Review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7.png"/><Relationship Id="rId5" Type="http://schemas.openxmlformats.org/officeDocument/2006/relationships/image" Target="../media/image24.svg"/><Relationship Id="rId10" Type="http://schemas.openxmlformats.org/officeDocument/2006/relationships/image" Target="../media/image56.png"/><Relationship Id="rId4" Type="http://schemas.openxmlformats.org/officeDocument/2006/relationships/image" Target="../media/image23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svg"/><Relationship Id="rId7" Type="http://schemas.openxmlformats.org/officeDocument/2006/relationships/image" Target="../media/image1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4.png"/><Relationship Id="rId5" Type="http://schemas.openxmlformats.org/officeDocument/2006/relationships/image" Target="../media/image15.pn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12.svg"/><Relationship Id="rId4" Type="http://schemas.openxmlformats.org/officeDocument/2006/relationships/image" Target="../media/image46.sv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62015">
            <a:off x="10828421" y="2669372"/>
            <a:ext cx="13034898" cy="6446038"/>
          </a:xfrm>
          <a:custGeom>
            <a:avLst/>
            <a:gdLst/>
            <a:ahLst/>
            <a:cxnLst/>
            <a:rect l="l" t="t" r="r" b="b"/>
            <a:pathLst>
              <a:path w="13034898" h="6446038">
                <a:moveTo>
                  <a:pt x="0" y="0"/>
                </a:moveTo>
                <a:lnTo>
                  <a:pt x="13034898" y="0"/>
                </a:lnTo>
                <a:lnTo>
                  <a:pt x="13034898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34" b="-1294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5090131">
            <a:off x="-6100991" y="1062551"/>
            <a:ext cx="13034898" cy="6446038"/>
          </a:xfrm>
          <a:custGeom>
            <a:avLst/>
            <a:gdLst/>
            <a:ahLst/>
            <a:cxnLst/>
            <a:rect l="l" t="t" r="r" b="b"/>
            <a:pathLst>
              <a:path w="13034898" h="6446038">
                <a:moveTo>
                  <a:pt x="0" y="0"/>
                </a:moveTo>
                <a:lnTo>
                  <a:pt x="13034897" y="0"/>
                </a:lnTo>
                <a:lnTo>
                  <a:pt x="13034897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34" b="-1294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964684" y="-178840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6621428">
            <a:off x="-6361090" y="-1021390"/>
            <a:ext cx="10550923" cy="11871643"/>
          </a:xfrm>
          <a:custGeom>
            <a:avLst/>
            <a:gdLst/>
            <a:ahLst/>
            <a:cxnLst/>
            <a:rect l="l" t="t" r="r" b="b"/>
            <a:pathLst>
              <a:path w="10550923" h="1187164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4867501" y="-3969634"/>
            <a:ext cx="14097816" cy="8229600"/>
          </a:xfrm>
          <a:custGeom>
            <a:avLst/>
            <a:gdLst/>
            <a:ahLst/>
            <a:cxnLst/>
            <a:rect l="l" t="t" r="r" b="b"/>
            <a:pathLst>
              <a:path w="14097816" h="822960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AutoShape 7"/>
          <p:cNvSpPr/>
          <p:nvPr/>
        </p:nvSpPr>
        <p:spPr>
          <a:xfrm>
            <a:off x="5019901" y="7699740"/>
            <a:ext cx="7526432" cy="0"/>
          </a:xfrm>
          <a:prstGeom prst="line">
            <a:avLst/>
          </a:prstGeom>
          <a:ln w="19050" cap="flat">
            <a:solidFill>
              <a:srgbClr val="9570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AutoShape 8"/>
          <p:cNvSpPr/>
          <p:nvPr/>
        </p:nvSpPr>
        <p:spPr>
          <a:xfrm>
            <a:off x="4271278" y="6441191"/>
            <a:ext cx="9023678" cy="0"/>
          </a:xfrm>
          <a:prstGeom prst="line">
            <a:avLst/>
          </a:prstGeom>
          <a:ln w="19050" cap="flat">
            <a:solidFill>
              <a:srgbClr val="9570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7262" y="7825185"/>
            <a:ext cx="9731710" cy="2790737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476230" y="447951"/>
            <a:ext cx="2630584" cy="1726321"/>
          </a:xfrm>
          <a:custGeom>
            <a:avLst/>
            <a:gdLst/>
            <a:ahLst/>
            <a:cxnLst/>
            <a:rect l="l" t="t" r="r" b="b"/>
            <a:pathLst>
              <a:path w="2630584" h="1726321">
                <a:moveTo>
                  <a:pt x="0" y="0"/>
                </a:moveTo>
                <a:lnTo>
                  <a:pt x="2630585" y="0"/>
                </a:lnTo>
                <a:lnTo>
                  <a:pt x="2630585" y="1726321"/>
                </a:lnTo>
                <a:lnTo>
                  <a:pt x="0" y="17263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4419777" y="1313565"/>
            <a:ext cx="8726680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spc="27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INTELLIGENT MECHATRONICS PROJECT PRESENTATION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46886" y="6607135"/>
            <a:ext cx="11472462" cy="8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5197" b="1" spc="20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IRRIGATION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78F1E-9CA6-14F3-6151-2DA758E408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9220553"/>
            <a:ext cx="9352731" cy="8735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492416">
            <a:off x="-6401411" y="5003861"/>
            <a:ext cx="13034898" cy="6446038"/>
          </a:xfrm>
          <a:custGeom>
            <a:avLst/>
            <a:gdLst/>
            <a:ahLst/>
            <a:cxnLst/>
            <a:rect l="l" t="t" r="r" b="b"/>
            <a:pathLst>
              <a:path w="13034898" h="6446038">
                <a:moveTo>
                  <a:pt x="0" y="0"/>
                </a:moveTo>
                <a:lnTo>
                  <a:pt x="13034897" y="0"/>
                </a:lnTo>
                <a:lnTo>
                  <a:pt x="13034897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34" b="-1294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920339">
            <a:off x="8513420" y="6010518"/>
            <a:ext cx="10550923" cy="11871643"/>
          </a:xfrm>
          <a:custGeom>
            <a:avLst/>
            <a:gdLst/>
            <a:ahLst/>
            <a:cxnLst/>
            <a:rect l="l" t="t" r="r" b="b"/>
            <a:pathLst>
              <a:path w="10550923" h="1187164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281270">
            <a:off x="-6187141" y="-4937252"/>
            <a:ext cx="14097816" cy="8229600"/>
          </a:xfrm>
          <a:custGeom>
            <a:avLst/>
            <a:gdLst/>
            <a:ahLst/>
            <a:cxnLst/>
            <a:rect l="l" t="t" r="r" b="b"/>
            <a:pathLst>
              <a:path w="14097816" h="8229600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2497992" y="-872852"/>
            <a:ext cx="6726874" cy="5902832"/>
          </a:xfrm>
          <a:custGeom>
            <a:avLst/>
            <a:gdLst/>
            <a:ahLst/>
            <a:cxnLst/>
            <a:rect l="l" t="t" r="r" b="b"/>
            <a:pathLst>
              <a:path w="6726874" h="5902832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28700" y="5291099"/>
            <a:ext cx="393284" cy="415076"/>
          </a:xfrm>
          <a:custGeom>
            <a:avLst/>
            <a:gdLst/>
            <a:ahLst/>
            <a:cxnLst/>
            <a:rect l="l" t="t" r="r" b="b"/>
            <a:pathLst>
              <a:path w="393284" h="415076">
                <a:moveTo>
                  <a:pt x="0" y="0"/>
                </a:moveTo>
                <a:lnTo>
                  <a:pt x="393284" y="0"/>
                </a:lnTo>
                <a:lnTo>
                  <a:pt x="393284" y="415076"/>
                </a:lnTo>
                <a:lnTo>
                  <a:pt x="0" y="415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2329832" y="1302891"/>
            <a:ext cx="4292596" cy="67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sz="4355" b="1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9832" y="2071635"/>
            <a:ext cx="12085784" cy="71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2"/>
              </a:lnSpc>
              <a:spcBef>
                <a:spcPct val="0"/>
              </a:spcBef>
            </a:pPr>
            <a:r>
              <a:rPr lang="en-US" sz="18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following references were used to design and implement the Smart Irrigation System, covering topics such as sensor integration, real-time weather data, and intelligent decision-making.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20680" y="3892769"/>
            <a:ext cx="7147325" cy="61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b="1" u="none" strike="noStrike" spc="140">
                <a:solidFill>
                  <a:srgbClr val="FF575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REFERENCES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2499" y="5787733"/>
            <a:ext cx="7328942" cy="68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Official documentation for GPIO pin control on Raspberry Pi</a:t>
            </a:r>
          </a:p>
          <a:p>
            <a:pPr algn="l">
              <a:lnSpc>
                <a:spcPts val="2816"/>
              </a:lnSpc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   https://www.raspberrypi.com/documentation/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2236" y="5325255"/>
            <a:ext cx="5713226" cy="31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4"/>
              </a:lnSpc>
            </a:pPr>
            <a:r>
              <a:rPr lang="en-US" sz="2090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Raspberry Pi GPIO Documentation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2499" y="7381791"/>
            <a:ext cx="7328942" cy="68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Comprehensive guide for accessing real-time weather data</a:t>
            </a:r>
          </a:p>
          <a:p>
            <a:pPr algn="l">
              <a:lnSpc>
                <a:spcPts val="2816"/>
              </a:lnSpc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   https://openweathermap.org/api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2499" y="6967266"/>
            <a:ext cx="5713226" cy="31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4"/>
              </a:lnSpc>
            </a:pPr>
            <a:r>
              <a:rPr lang="en-US" sz="2090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OpenWeatherMap API Documentation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5480" y="5787733"/>
            <a:ext cx="7328942" cy="10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 Novel Autonomous Irrigation System for Smart Agriculture</a:t>
            </a:r>
          </a:p>
          <a:p>
            <a:pPr algn="l">
              <a:lnSpc>
                <a:spcPts val="2816"/>
              </a:lnSpc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https://www.sciencedirect.com/science/article/abs/pii/S0141933123001497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35217" y="5325255"/>
            <a:ext cx="5713226" cy="31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4"/>
              </a:lnSpc>
            </a:pPr>
            <a:r>
              <a:rPr lang="en-US" sz="2090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Agriculture Research Papers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2499" y="8824457"/>
            <a:ext cx="7328942" cy="10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 u="sng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  <a:hlinkClick r:id="rId10" tooltip="https://www.researchgate.net/publication/367392753_Smart_Irrigation_Systems_in_Agriculture_A_Systematic_Review"/>
              </a:rPr>
              <a:t>Applications of IoT in precision agriculture</a:t>
            </a:r>
          </a:p>
          <a:p>
            <a:pPr algn="l">
              <a:lnSpc>
                <a:spcPts val="2816"/>
              </a:lnSpc>
            </a:pPr>
            <a:r>
              <a:rPr lang="en-US" sz="1776" u="sng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  <a:hlinkClick r:id="rId10" tooltip="https://www.researchgate.net/publication/367392753_Smart_Irrigation_Systems_in_Agriculture_A_Systematic_Review"/>
              </a:rPr>
              <a:t>https://www.researchgate.net/publication/367392753_Smart_Irrigation_Systems_in_Agriculture_A_Systematic_Review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2236" y="8362306"/>
            <a:ext cx="5713226" cy="31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4"/>
              </a:lnSpc>
            </a:pPr>
            <a:r>
              <a:rPr lang="en-US" sz="2090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IoT-Based Smart Farming Solutions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15480" y="7938254"/>
            <a:ext cx="7328942" cy="68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 Novel Autonomous Irrigation System for Smart Agriculture</a:t>
            </a:r>
          </a:p>
          <a:p>
            <a:pPr algn="l">
              <a:lnSpc>
                <a:spcPts val="2816"/>
              </a:lnSpc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https://www.mdpi.com/1424-8220/25/4/1199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5217" y="7122141"/>
            <a:ext cx="5713226" cy="65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4"/>
              </a:lnSpc>
            </a:pPr>
            <a:r>
              <a:rPr lang="en-US" sz="2090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Integrating Artificial Intelligence into Automated Irrigation Systems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28700" y="6924128"/>
            <a:ext cx="393284" cy="415076"/>
          </a:xfrm>
          <a:custGeom>
            <a:avLst/>
            <a:gdLst/>
            <a:ahLst/>
            <a:cxnLst/>
            <a:rect l="l" t="t" r="r" b="b"/>
            <a:pathLst>
              <a:path w="393284" h="415076">
                <a:moveTo>
                  <a:pt x="0" y="0"/>
                </a:moveTo>
                <a:lnTo>
                  <a:pt x="393284" y="0"/>
                </a:lnTo>
                <a:lnTo>
                  <a:pt x="393284" y="415076"/>
                </a:lnTo>
                <a:lnTo>
                  <a:pt x="0" y="415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028700" y="8319169"/>
            <a:ext cx="393284" cy="415076"/>
          </a:xfrm>
          <a:custGeom>
            <a:avLst/>
            <a:gdLst/>
            <a:ahLst/>
            <a:cxnLst/>
            <a:rect l="l" t="t" r="r" b="b"/>
            <a:pathLst>
              <a:path w="393284" h="415076">
                <a:moveTo>
                  <a:pt x="0" y="0"/>
                </a:moveTo>
                <a:lnTo>
                  <a:pt x="393284" y="0"/>
                </a:lnTo>
                <a:lnTo>
                  <a:pt x="393284" y="415075"/>
                </a:lnTo>
                <a:lnTo>
                  <a:pt x="0" y="415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9619121" y="5282117"/>
            <a:ext cx="393284" cy="415076"/>
          </a:xfrm>
          <a:custGeom>
            <a:avLst/>
            <a:gdLst/>
            <a:ahLst/>
            <a:cxnLst/>
            <a:rect l="l" t="t" r="r" b="b"/>
            <a:pathLst>
              <a:path w="393284" h="415076">
                <a:moveTo>
                  <a:pt x="0" y="0"/>
                </a:moveTo>
                <a:lnTo>
                  <a:pt x="393284" y="0"/>
                </a:lnTo>
                <a:lnTo>
                  <a:pt x="393284" y="415076"/>
                </a:lnTo>
                <a:lnTo>
                  <a:pt x="0" y="415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>
            <a:off x="9619121" y="7079004"/>
            <a:ext cx="393284" cy="415076"/>
          </a:xfrm>
          <a:custGeom>
            <a:avLst/>
            <a:gdLst/>
            <a:ahLst/>
            <a:cxnLst/>
            <a:rect l="l" t="t" r="r" b="b"/>
            <a:pathLst>
              <a:path w="393284" h="415076">
                <a:moveTo>
                  <a:pt x="0" y="0"/>
                </a:moveTo>
                <a:lnTo>
                  <a:pt x="393284" y="0"/>
                </a:lnTo>
                <a:lnTo>
                  <a:pt x="393284" y="415075"/>
                </a:lnTo>
                <a:lnTo>
                  <a:pt x="0" y="415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 rot="-1466913">
            <a:off x="501696" y="2966242"/>
            <a:ext cx="20477644" cy="14641516"/>
          </a:xfrm>
          <a:custGeom>
            <a:avLst/>
            <a:gdLst/>
            <a:ahLst/>
            <a:cxnLst/>
            <a:rect l="l" t="t" r="r" b="b"/>
            <a:pathLst>
              <a:path w="20477644" h="14641516">
                <a:moveTo>
                  <a:pt x="0" y="0"/>
                </a:moveTo>
                <a:lnTo>
                  <a:pt x="20477644" y="0"/>
                </a:lnTo>
                <a:lnTo>
                  <a:pt x="20477644" y="14641516"/>
                </a:lnTo>
                <a:lnTo>
                  <a:pt x="0" y="14641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0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11165">
            <a:off x="14151708" y="3957650"/>
            <a:ext cx="10151296" cy="5020035"/>
          </a:xfrm>
          <a:custGeom>
            <a:avLst/>
            <a:gdLst/>
            <a:ahLst/>
            <a:cxnLst/>
            <a:rect l="l" t="t" r="r" b="b"/>
            <a:pathLst>
              <a:path w="10151296" h="5020035">
                <a:moveTo>
                  <a:pt x="0" y="0"/>
                </a:moveTo>
                <a:lnTo>
                  <a:pt x="10151296" y="0"/>
                </a:lnTo>
                <a:lnTo>
                  <a:pt x="10151296" y="5020035"/>
                </a:lnTo>
                <a:lnTo>
                  <a:pt x="0" y="50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34" b="-1294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5437769">
            <a:off x="-5508075" y="4288992"/>
            <a:ext cx="10908441" cy="5394460"/>
          </a:xfrm>
          <a:custGeom>
            <a:avLst/>
            <a:gdLst/>
            <a:ahLst/>
            <a:cxnLst/>
            <a:rect l="l" t="t" r="r" b="b"/>
            <a:pathLst>
              <a:path w="10908441" h="5394460">
                <a:moveTo>
                  <a:pt x="0" y="0"/>
                </a:moveTo>
                <a:lnTo>
                  <a:pt x="10908441" y="0"/>
                </a:lnTo>
                <a:lnTo>
                  <a:pt x="10908441" y="5394459"/>
                </a:lnTo>
                <a:lnTo>
                  <a:pt x="0" y="539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4" b="-12944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824471" y="-2981378"/>
            <a:ext cx="6409034" cy="6409034"/>
          </a:xfrm>
          <a:custGeom>
            <a:avLst/>
            <a:gdLst/>
            <a:ahLst/>
            <a:cxnLst/>
            <a:rect l="l" t="t" r="r" b="b"/>
            <a:pathLst>
              <a:path w="6409034" h="6409034">
                <a:moveTo>
                  <a:pt x="0" y="0"/>
                </a:moveTo>
                <a:lnTo>
                  <a:pt x="6409035" y="0"/>
                </a:lnTo>
                <a:lnTo>
                  <a:pt x="6409035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8100000">
            <a:off x="-5203909" y="-4225635"/>
            <a:ext cx="8829691" cy="9934955"/>
          </a:xfrm>
          <a:custGeom>
            <a:avLst/>
            <a:gdLst/>
            <a:ahLst/>
            <a:cxnLst/>
            <a:rect l="l" t="t" r="r" b="b"/>
            <a:pathLst>
              <a:path w="8829691" h="9934955">
                <a:moveTo>
                  <a:pt x="0" y="0"/>
                </a:moveTo>
                <a:lnTo>
                  <a:pt x="8829691" y="0"/>
                </a:lnTo>
                <a:lnTo>
                  <a:pt x="8829691" y="9934955"/>
                </a:lnTo>
                <a:lnTo>
                  <a:pt x="0" y="993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3271650" y="-3174444"/>
            <a:ext cx="10979074" cy="6409034"/>
          </a:xfrm>
          <a:custGeom>
            <a:avLst/>
            <a:gdLst/>
            <a:ahLst/>
            <a:cxnLst/>
            <a:rect l="l" t="t" r="r" b="b"/>
            <a:pathLst>
              <a:path w="10979074" h="6409034">
                <a:moveTo>
                  <a:pt x="0" y="0"/>
                </a:moveTo>
                <a:lnTo>
                  <a:pt x="10979074" y="0"/>
                </a:lnTo>
                <a:lnTo>
                  <a:pt x="10979074" y="6409034"/>
                </a:lnTo>
                <a:lnTo>
                  <a:pt x="0" y="6409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AutoShape 7"/>
          <p:cNvSpPr/>
          <p:nvPr/>
        </p:nvSpPr>
        <p:spPr>
          <a:xfrm flipV="1">
            <a:off x="6277316" y="2200883"/>
            <a:ext cx="5797528" cy="9525"/>
          </a:xfrm>
          <a:prstGeom prst="line">
            <a:avLst/>
          </a:prstGeom>
          <a:ln w="19050" cap="flat">
            <a:solidFill>
              <a:srgbClr val="EA926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523886" y="3554932"/>
            <a:ext cx="11691242" cy="142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 would like to express my gratitude to:</a:t>
            </a:r>
          </a:p>
          <a:p>
            <a:pPr marL="0" lvl="0" indent="0" algn="l">
              <a:lnSpc>
                <a:spcPts val="3862"/>
              </a:lnSpc>
              <a:spcBef>
                <a:spcPct val="0"/>
              </a:spcBef>
            </a:pPr>
            <a:r>
              <a:rPr lang="en-US" sz="2439" u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[Supervisor's Name] for providing valuable guidance and support throughout the project.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37356" y="445610"/>
            <a:ext cx="9013288" cy="175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4"/>
              </a:lnSpc>
            </a:pPr>
            <a:r>
              <a:rPr lang="en-US" sz="5555" b="1" spc="216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ACKNOWLEDGMENTS &amp; 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23886" y="2993899"/>
            <a:ext cx="3321355" cy="43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534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Acknowledgments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3886" y="5586601"/>
            <a:ext cx="3321355" cy="43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534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23886" y="6314186"/>
            <a:ext cx="15690572" cy="285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862"/>
              </a:lnSpc>
              <a:spcBef>
                <a:spcPct val="0"/>
              </a:spcBef>
              <a:buFont typeface="Arial"/>
              <a:buChar char="•"/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Smart Irrigation System successfully demonstrated:</a:t>
            </a:r>
          </a:p>
          <a:p>
            <a:pPr marL="1053591" lvl="2" indent="-351197" algn="l">
              <a:lnSpc>
                <a:spcPts val="3862"/>
              </a:lnSpc>
              <a:spcBef>
                <a:spcPct val="0"/>
              </a:spcBef>
              <a:buFont typeface="Arial"/>
              <a:buChar char="⚬"/>
            </a:pPr>
            <a:r>
              <a:rPr lang="en-US" sz="2439" u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Autonomous decision-making</a:t>
            </a:r>
          </a:p>
          <a:p>
            <a:pPr marL="1053591" lvl="2" indent="-351197" algn="l">
              <a:lnSpc>
                <a:spcPts val="3862"/>
              </a:lnSpc>
              <a:spcBef>
                <a:spcPct val="0"/>
              </a:spcBef>
              <a:buFont typeface="Arial"/>
              <a:buChar char="⚬"/>
            </a:pPr>
            <a:r>
              <a:rPr lang="en-US" sz="2439" u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Efficient water management</a:t>
            </a:r>
          </a:p>
          <a:p>
            <a:pPr marL="1053591" lvl="2" indent="-351197" algn="l">
              <a:lnSpc>
                <a:spcPts val="3862"/>
              </a:lnSpc>
              <a:spcBef>
                <a:spcPct val="0"/>
              </a:spcBef>
              <a:buFont typeface="Arial"/>
              <a:buChar char="⚬"/>
            </a:pPr>
            <a:r>
              <a:rPr lang="en-US" sz="2439" u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Real-time adaptation to environmental changes</a:t>
            </a:r>
          </a:p>
          <a:p>
            <a:pPr marL="496571" lvl="1" indent="-248285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u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Future enhancements such as Machine Learning and Cloud Integration can elevate its intelligence.</a:t>
            </a:r>
          </a:p>
          <a:p>
            <a:pPr marL="526795" lvl="1" indent="-263398" algn="l">
              <a:lnSpc>
                <a:spcPts val="3862"/>
              </a:lnSpc>
              <a:spcBef>
                <a:spcPct val="0"/>
              </a:spcBef>
              <a:buFont typeface="Arial"/>
              <a:buChar char="•"/>
            </a:pPr>
            <a:r>
              <a:rPr lang="en-US" sz="2439" u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project showcases the potential of mechatronics and AI in sustainable agriculture.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70920">
            <a:off x="8959531" y="-3682183"/>
            <a:ext cx="15545942" cy="5631991"/>
          </a:xfrm>
          <a:custGeom>
            <a:avLst/>
            <a:gdLst/>
            <a:ahLst/>
            <a:cxnLst/>
            <a:rect l="l" t="t" r="r" b="b"/>
            <a:pathLst>
              <a:path w="15545942" h="5631991">
                <a:moveTo>
                  <a:pt x="0" y="0"/>
                </a:moveTo>
                <a:lnTo>
                  <a:pt x="15545942" y="0"/>
                </a:lnTo>
                <a:lnTo>
                  <a:pt x="15545942" y="5631992"/>
                </a:lnTo>
                <a:lnTo>
                  <a:pt x="0" y="5631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t="-30566" b="-305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91615" y="-2887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t="-105264" b="-10526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1863815" y="-5731273"/>
            <a:ext cx="25866815" cy="18494773"/>
          </a:xfrm>
          <a:custGeom>
            <a:avLst/>
            <a:gdLst/>
            <a:ahLst/>
            <a:cxnLst/>
            <a:rect l="l" t="t" r="r" b="b"/>
            <a:pathLst>
              <a:path w="25866815" h="18494773">
                <a:moveTo>
                  <a:pt x="0" y="0"/>
                </a:moveTo>
                <a:lnTo>
                  <a:pt x="25866815" y="0"/>
                </a:lnTo>
                <a:lnTo>
                  <a:pt x="25866815" y="18494773"/>
                </a:lnTo>
                <a:lnTo>
                  <a:pt x="0" y="18494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5123972">
            <a:off x="-3469484" y="3634481"/>
            <a:ext cx="10020822" cy="8229600"/>
          </a:xfrm>
          <a:custGeom>
            <a:avLst/>
            <a:gdLst/>
            <a:ahLst/>
            <a:cxnLst/>
            <a:rect l="l" t="t" r="r" b="b"/>
            <a:pathLst>
              <a:path w="10020822" h="8229600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1059359" y="4660458"/>
            <a:ext cx="9541565" cy="8229600"/>
          </a:xfrm>
          <a:custGeom>
            <a:avLst/>
            <a:gdLst/>
            <a:ahLst/>
            <a:cxnLst/>
            <a:rect l="l" t="t" r="r" b="b"/>
            <a:pathLst>
              <a:path w="9541565" h="8229600">
                <a:moveTo>
                  <a:pt x="0" y="0"/>
                </a:moveTo>
                <a:lnTo>
                  <a:pt x="9541565" y="0"/>
                </a:lnTo>
                <a:lnTo>
                  <a:pt x="95415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4116636" y="7650770"/>
            <a:ext cx="3427010" cy="2248976"/>
          </a:xfrm>
          <a:custGeom>
            <a:avLst/>
            <a:gdLst/>
            <a:ahLst/>
            <a:cxnLst/>
            <a:rect l="l" t="t" r="r" b="b"/>
            <a:pathLst>
              <a:path w="3427010" h="2248976">
                <a:moveTo>
                  <a:pt x="0" y="0"/>
                </a:moveTo>
                <a:lnTo>
                  <a:pt x="3427011" y="0"/>
                </a:lnTo>
                <a:lnTo>
                  <a:pt x="3427011" y="2248975"/>
                </a:lnTo>
                <a:lnTo>
                  <a:pt x="0" y="2248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200" y="6896100"/>
            <a:ext cx="7370077" cy="212713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91615" y="246759"/>
            <a:ext cx="3530080" cy="2663916"/>
            <a:chOff x="0" y="0"/>
            <a:chExt cx="812800" cy="6133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13366"/>
            </a:xfrm>
            <a:custGeom>
              <a:avLst/>
              <a:gdLst/>
              <a:ahLst/>
              <a:cxnLst/>
              <a:rect l="l" t="t" r="r" b="b"/>
              <a:pathLst>
                <a:path w="812800" h="613366">
                  <a:moveTo>
                    <a:pt x="50442" y="0"/>
                  </a:moveTo>
                  <a:lnTo>
                    <a:pt x="762358" y="0"/>
                  </a:lnTo>
                  <a:cubicBezTo>
                    <a:pt x="790216" y="0"/>
                    <a:pt x="812800" y="22584"/>
                    <a:pt x="812800" y="50442"/>
                  </a:cubicBezTo>
                  <a:lnTo>
                    <a:pt x="812800" y="562924"/>
                  </a:lnTo>
                  <a:cubicBezTo>
                    <a:pt x="812800" y="590782"/>
                    <a:pt x="790216" y="613366"/>
                    <a:pt x="762358" y="613366"/>
                  </a:cubicBezTo>
                  <a:lnTo>
                    <a:pt x="50442" y="613366"/>
                  </a:lnTo>
                  <a:cubicBezTo>
                    <a:pt x="22584" y="613366"/>
                    <a:pt x="0" y="590782"/>
                    <a:pt x="0" y="562924"/>
                  </a:cubicBezTo>
                  <a:lnTo>
                    <a:pt x="0" y="50442"/>
                  </a:lnTo>
                  <a:cubicBezTo>
                    <a:pt x="0" y="22584"/>
                    <a:pt x="22584" y="0"/>
                    <a:pt x="50442" y="0"/>
                  </a:cubicBezTo>
                  <a:close/>
                </a:path>
              </a:pathLst>
            </a:custGeom>
            <a:blipFill>
              <a:blip r:embed="rId10"/>
              <a:stretch>
                <a:fillRect t="-16257" b="-1625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33237" y="319982"/>
            <a:ext cx="5185708" cy="2517471"/>
            <a:chOff x="0" y="0"/>
            <a:chExt cx="1674277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74277" cy="812800"/>
            </a:xfrm>
            <a:custGeom>
              <a:avLst/>
              <a:gdLst/>
              <a:ahLst/>
              <a:cxnLst/>
              <a:rect l="l" t="t" r="r" b="b"/>
              <a:pathLst>
                <a:path w="1674277" h="812800">
                  <a:moveTo>
                    <a:pt x="34337" y="0"/>
                  </a:moveTo>
                  <a:lnTo>
                    <a:pt x="1639939" y="0"/>
                  </a:lnTo>
                  <a:cubicBezTo>
                    <a:pt x="1649046" y="0"/>
                    <a:pt x="1657780" y="3618"/>
                    <a:pt x="1664220" y="10057"/>
                  </a:cubicBezTo>
                  <a:cubicBezTo>
                    <a:pt x="1670659" y="16497"/>
                    <a:pt x="1674277" y="25231"/>
                    <a:pt x="1674277" y="34337"/>
                  </a:cubicBezTo>
                  <a:lnTo>
                    <a:pt x="1674277" y="778463"/>
                  </a:lnTo>
                  <a:cubicBezTo>
                    <a:pt x="1674277" y="797427"/>
                    <a:pt x="1658903" y="812800"/>
                    <a:pt x="1639939" y="812800"/>
                  </a:cubicBezTo>
                  <a:lnTo>
                    <a:pt x="34337" y="812800"/>
                  </a:lnTo>
                  <a:cubicBezTo>
                    <a:pt x="25231" y="812800"/>
                    <a:pt x="16497" y="809182"/>
                    <a:pt x="10057" y="802743"/>
                  </a:cubicBezTo>
                  <a:cubicBezTo>
                    <a:pt x="3618" y="796303"/>
                    <a:pt x="0" y="787569"/>
                    <a:pt x="0" y="778463"/>
                  </a:cubicBezTo>
                  <a:lnTo>
                    <a:pt x="0" y="34337"/>
                  </a:lnTo>
                  <a:cubicBezTo>
                    <a:pt x="0" y="25231"/>
                    <a:pt x="3618" y="16497"/>
                    <a:pt x="10057" y="10057"/>
                  </a:cubicBezTo>
                  <a:cubicBezTo>
                    <a:pt x="16497" y="3618"/>
                    <a:pt x="25231" y="0"/>
                    <a:pt x="34337" y="0"/>
                  </a:cubicBezTo>
                  <a:close/>
                </a:path>
              </a:pathLst>
            </a:custGeom>
            <a:blipFill>
              <a:blip r:embed="rId11"/>
              <a:stretch>
                <a:fillRect t="-19741" r="-7799" b="-2820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60409" y="3652630"/>
            <a:ext cx="8375870" cy="29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4"/>
              </a:lnSpc>
            </a:pPr>
            <a:r>
              <a:rPr lang="en-US" sz="8510" b="1" spc="331">
                <a:solidFill>
                  <a:srgbClr val="5CE1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THANKS FOR LISTENING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78976A-47A2-A6FB-27F4-EE6A07D930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7800" y="7962900"/>
            <a:ext cx="7525800" cy="10288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05660">
            <a:off x="-1622350" y="8415563"/>
            <a:ext cx="11979038" cy="7127528"/>
          </a:xfrm>
          <a:custGeom>
            <a:avLst/>
            <a:gdLst/>
            <a:ahLst/>
            <a:cxnLst/>
            <a:rect l="l" t="t" r="r" b="b"/>
            <a:pathLst>
              <a:path w="11979038" h="712752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6836296" y="2664928"/>
            <a:ext cx="4615409" cy="2581179"/>
            <a:chOff x="0" y="0"/>
            <a:chExt cx="1215581" cy="679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5581" cy="679817"/>
            </a:xfrm>
            <a:custGeom>
              <a:avLst/>
              <a:gdLst/>
              <a:ahLst/>
              <a:cxnLst/>
              <a:rect l="l" t="t" r="r" b="b"/>
              <a:pathLst>
                <a:path w="1215581" h="679817">
                  <a:moveTo>
                    <a:pt x="0" y="0"/>
                  </a:moveTo>
                  <a:lnTo>
                    <a:pt x="1215581" y="0"/>
                  </a:lnTo>
                  <a:lnTo>
                    <a:pt x="1215581" y="679817"/>
                  </a:lnTo>
                  <a:lnTo>
                    <a:pt x="0" y="679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15581" cy="736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978639" flipH="1">
            <a:off x="1608020" y="8527061"/>
            <a:ext cx="11979038" cy="7127528"/>
          </a:xfrm>
          <a:custGeom>
            <a:avLst/>
            <a:gdLst/>
            <a:ahLst/>
            <a:cxnLst/>
            <a:rect l="l" t="t" r="r" b="b"/>
            <a:pathLst>
              <a:path w="11979038" h="712752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978639" flipH="1">
            <a:off x="7990915" y="8527061"/>
            <a:ext cx="11979038" cy="7127528"/>
          </a:xfrm>
          <a:custGeom>
            <a:avLst/>
            <a:gdLst/>
            <a:ahLst/>
            <a:cxnLst/>
            <a:rect l="l" t="t" r="r" b="b"/>
            <a:pathLst>
              <a:path w="11979038" h="712752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945369" y="1539249"/>
            <a:ext cx="12397261" cy="73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sz="4355" b="1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</p:txBody>
      </p:sp>
      <p:sp>
        <p:nvSpPr>
          <p:cNvPr id="9" name="Freeform 9"/>
          <p:cNvSpPr/>
          <p:nvPr/>
        </p:nvSpPr>
        <p:spPr>
          <a:xfrm rot="-2620375">
            <a:off x="-3762979" y="-1231160"/>
            <a:ext cx="9100772" cy="4500528"/>
          </a:xfrm>
          <a:custGeom>
            <a:avLst/>
            <a:gdLst/>
            <a:ahLst/>
            <a:cxnLst/>
            <a:rect l="l" t="t" r="r" b="b"/>
            <a:pathLst>
              <a:path w="9100772" h="4500528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4" b="-1294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7611712" flipH="1" flipV="1">
            <a:off x="13654322" y="-945318"/>
            <a:ext cx="9100772" cy="4500528"/>
          </a:xfrm>
          <a:custGeom>
            <a:avLst/>
            <a:gdLst/>
            <a:ahLst/>
            <a:cxnLst/>
            <a:rect l="l" t="t" r="r" b="b"/>
            <a:pathLst>
              <a:path w="9100772" h="4500528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34" b="-1294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-2700000">
            <a:off x="-3981711" y="-3644001"/>
            <a:ext cx="10020822" cy="8229600"/>
          </a:xfrm>
          <a:custGeom>
            <a:avLst/>
            <a:gdLst/>
            <a:ahLst/>
            <a:cxnLst/>
            <a:rect l="l" t="t" r="r" b="b"/>
            <a:pathLst>
              <a:path w="10020822" h="8229600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5140613" y="6072317"/>
            <a:ext cx="4925747" cy="5425330"/>
          </a:xfrm>
          <a:custGeom>
            <a:avLst/>
            <a:gdLst/>
            <a:ahLst/>
            <a:cxnLst/>
            <a:rect l="l" t="t" r="r" b="b"/>
            <a:pathLst>
              <a:path w="4925747" h="5425330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1890839" y="2664928"/>
            <a:ext cx="4615409" cy="2581179"/>
            <a:chOff x="0" y="0"/>
            <a:chExt cx="1215581" cy="6798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5581" cy="679817"/>
            </a:xfrm>
            <a:custGeom>
              <a:avLst/>
              <a:gdLst/>
              <a:ahLst/>
              <a:cxnLst/>
              <a:rect l="l" t="t" r="r" b="b"/>
              <a:pathLst>
                <a:path w="1215581" h="679817">
                  <a:moveTo>
                    <a:pt x="0" y="0"/>
                  </a:moveTo>
                  <a:lnTo>
                    <a:pt x="1215581" y="0"/>
                  </a:lnTo>
                  <a:lnTo>
                    <a:pt x="1215581" y="679817"/>
                  </a:lnTo>
                  <a:lnTo>
                    <a:pt x="0" y="679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15581" cy="736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781752" y="2664928"/>
            <a:ext cx="4615409" cy="2581179"/>
            <a:chOff x="0" y="0"/>
            <a:chExt cx="1215581" cy="6798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5581" cy="679817"/>
            </a:xfrm>
            <a:custGeom>
              <a:avLst/>
              <a:gdLst/>
              <a:ahLst/>
              <a:cxnLst/>
              <a:rect l="l" t="t" r="r" b="b"/>
              <a:pathLst>
                <a:path w="1215581" h="679817">
                  <a:moveTo>
                    <a:pt x="0" y="0"/>
                  </a:moveTo>
                  <a:lnTo>
                    <a:pt x="1215581" y="0"/>
                  </a:lnTo>
                  <a:lnTo>
                    <a:pt x="1215581" y="679817"/>
                  </a:lnTo>
                  <a:lnTo>
                    <a:pt x="0" y="679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215581" cy="736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890839" y="5560431"/>
            <a:ext cx="4615409" cy="2704804"/>
          </a:xfrm>
          <a:custGeom>
            <a:avLst/>
            <a:gdLst/>
            <a:ahLst/>
            <a:cxnLst/>
            <a:rect l="l" t="t" r="r" b="b"/>
            <a:pathLst>
              <a:path w="4615409" h="2704804">
                <a:moveTo>
                  <a:pt x="0" y="0"/>
                </a:moveTo>
                <a:lnTo>
                  <a:pt x="4615409" y="0"/>
                </a:lnTo>
                <a:lnTo>
                  <a:pt x="4615409" y="2704804"/>
                </a:lnTo>
                <a:lnTo>
                  <a:pt x="0" y="27048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5000"/>
            </a:blip>
            <a:stretch>
              <a:fillRect l="-4145" t="-5630" r="-4145" b="-1517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6836296" y="5560431"/>
            <a:ext cx="4615409" cy="2704804"/>
          </a:xfrm>
          <a:custGeom>
            <a:avLst/>
            <a:gdLst/>
            <a:ahLst/>
            <a:cxnLst/>
            <a:rect l="l" t="t" r="r" b="b"/>
            <a:pathLst>
              <a:path w="4615409" h="2704804">
                <a:moveTo>
                  <a:pt x="0" y="0"/>
                </a:moveTo>
                <a:lnTo>
                  <a:pt x="4615408" y="0"/>
                </a:lnTo>
                <a:lnTo>
                  <a:pt x="4615408" y="2704804"/>
                </a:lnTo>
                <a:lnTo>
                  <a:pt x="0" y="2704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5000"/>
            </a:blip>
            <a:stretch>
              <a:fillRect l="-2586" r="-159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1785079" y="5560431"/>
            <a:ext cx="4612081" cy="2704804"/>
          </a:xfrm>
          <a:custGeom>
            <a:avLst/>
            <a:gdLst/>
            <a:ahLst/>
            <a:cxnLst/>
            <a:rect l="l" t="t" r="r" b="b"/>
            <a:pathLst>
              <a:path w="4612081" h="2704804">
                <a:moveTo>
                  <a:pt x="0" y="0"/>
                </a:moveTo>
                <a:lnTo>
                  <a:pt x="4612082" y="0"/>
                </a:lnTo>
                <a:lnTo>
                  <a:pt x="4612082" y="2704804"/>
                </a:lnTo>
                <a:lnTo>
                  <a:pt x="0" y="2704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5000"/>
            </a:blip>
            <a:stretch>
              <a:fillRect t="-1284" b="-124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Box 22"/>
          <p:cNvSpPr txBox="1"/>
          <p:nvPr/>
        </p:nvSpPr>
        <p:spPr>
          <a:xfrm>
            <a:off x="2445792" y="4076904"/>
            <a:ext cx="3505503" cy="68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sz="1840" b="1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AUTONOMOUS IRRIGATION SYSTEM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06818" y="2827728"/>
            <a:ext cx="1583451" cy="110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sz="6296" b="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82276" y="3981132"/>
            <a:ext cx="3614360" cy="1041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sz="1840" b="1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REDUCES WATER WASTE AND MANUAL INTERVENTION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51915" y="2846778"/>
            <a:ext cx="1675082" cy="10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7"/>
              </a:lnSpc>
            </a:pPr>
            <a:r>
              <a:rPr lang="en-US" sz="5903" b="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08782" y="4076904"/>
            <a:ext cx="3870437" cy="68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sz="1840" b="1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USES REAL-TIME SENSOR AND WEATHer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61132" y="2827728"/>
            <a:ext cx="1365737" cy="110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sz="6296" b="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836296" y="5560431"/>
            <a:ext cx="4615409" cy="2704804"/>
            <a:chOff x="0" y="0"/>
            <a:chExt cx="1215581" cy="71237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15581" cy="712376"/>
            </a:xfrm>
            <a:custGeom>
              <a:avLst/>
              <a:gdLst/>
              <a:ahLst/>
              <a:cxnLst/>
              <a:rect l="l" t="t" r="r" b="b"/>
              <a:pathLst>
                <a:path w="1215581" h="712376">
                  <a:moveTo>
                    <a:pt x="0" y="0"/>
                  </a:moveTo>
                  <a:lnTo>
                    <a:pt x="1215581" y="0"/>
                  </a:lnTo>
                  <a:lnTo>
                    <a:pt x="1215581" y="712376"/>
                  </a:lnTo>
                  <a:lnTo>
                    <a:pt x="0" y="712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215581" cy="769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890839" y="5560431"/>
            <a:ext cx="4615409" cy="2704804"/>
            <a:chOff x="0" y="0"/>
            <a:chExt cx="1215581" cy="71237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15581" cy="712376"/>
            </a:xfrm>
            <a:custGeom>
              <a:avLst/>
              <a:gdLst/>
              <a:ahLst/>
              <a:cxnLst/>
              <a:rect l="l" t="t" r="r" b="b"/>
              <a:pathLst>
                <a:path w="1215581" h="712376">
                  <a:moveTo>
                    <a:pt x="0" y="0"/>
                  </a:moveTo>
                  <a:lnTo>
                    <a:pt x="1215581" y="0"/>
                  </a:lnTo>
                  <a:lnTo>
                    <a:pt x="1215581" y="712376"/>
                  </a:lnTo>
                  <a:lnTo>
                    <a:pt x="0" y="712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215581" cy="769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781752" y="5560431"/>
            <a:ext cx="4615409" cy="2704804"/>
            <a:chOff x="0" y="0"/>
            <a:chExt cx="1215581" cy="71237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15581" cy="712376"/>
            </a:xfrm>
            <a:custGeom>
              <a:avLst/>
              <a:gdLst/>
              <a:ahLst/>
              <a:cxnLst/>
              <a:rect l="l" t="t" r="r" b="b"/>
              <a:pathLst>
                <a:path w="1215581" h="712376">
                  <a:moveTo>
                    <a:pt x="0" y="0"/>
                  </a:moveTo>
                  <a:lnTo>
                    <a:pt x="1215581" y="0"/>
                  </a:lnTo>
                  <a:lnTo>
                    <a:pt x="1215581" y="712376"/>
                  </a:lnTo>
                  <a:lnTo>
                    <a:pt x="0" y="712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1215581" cy="769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6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657149" y="8417635"/>
            <a:ext cx="3082789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IRRIGATION SETUP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46237" y="8417635"/>
            <a:ext cx="3195526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ENVIRONMENTAL SENSING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60969" y="8417635"/>
            <a:ext cx="2660303" cy="3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EFFICIENT WATER USE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0454">
            <a:off x="12842659" y="-550007"/>
            <a:ext cx="9888632" cy="9959176"/>
          </a:xfrm>
          <a:custGeom>
            <a:avLst/>
            <a:gdLst/>
            <a:ahLst/>
            <a:cxnLst/>
            <a:rect l="l" t="t" r="r" b="b"/>
            <a:pathLst>
              <a:path w="9888632" h="9959176">
                <a:moveTo>
                  <a:pt x="0" y="0"/>
                </a:moveTo>
                <a:lnTo>
                  <a:pt x="9888633" y="0"/>
                </a:lnTo>
                <a:lnTo>
                  <a:pt x="9888633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10689336">
            <a:off x="12771711" y="1433899"/>
            <a:ext cx="8975178" cy="10028131"/>
          </a:xfrm>
          <a:custGeom>
            <a:avLst/>
            <a:gdLst/>
            <a:ahLst/>
            <a:cxnLst/>
            <a:rect l="l" t="t" r="r" b="b"/>
            <a:pathLst>
              <a:path w="8975178" h="10028131">
                <a:moveTo>
                  <a:pt x="0" y="0"/>
                </a:moveTo>
                <a:lnTo>
                  <a:pt x="8975178" y="0"/>
                </a:lnTo>
                <a:lnTo>
                  <a:pt x="8975178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108788" y="820965"/>
            <a:ext cx="10305247" cy="86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76"/>
              </a:lnSpc>
            </a:pPr>
            <a:r>
              <a:rPr lang="en-US" sz="5054" b="1" spc="197">
                <a:solidFill>
                  <a:srgbClr val="FF804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 &amp; MOTIVATION</a:t>
            </a:r>
          </a:p>
        </p:txBody>
      </p:sp>
      <p:sp>
        <p:nvSpPr>
          <p:cNvPr id="5" name="Freeform 5"/>
          <p:cNvSpPr/>
          <p:nvPr/>
        </p:nvSpPr>
        <p:spPr>
          <a:xfrm rot="-2423526">
            <a:off x="-1562154" y="-1609282"/>
            <a:ext cx="7160076" cy="8000085"/>
          </a:xfrm>
          <a:custGeom>
            <a:avLst/>
            <a:gdLst/>
            <a:ahLst/>
            <a:cxnLst/>
            <a:rect l="l" t="t" r="r" b="b"/>
            <a:pathLst>
              <a:path w="7160076" h="8000085">
                <a:moveTo>
                  <a:pt x="0" y="0"/>
                </a:moveTo>
                <a:lnTo>
                  <a:pt x="7160076" y="0"/>
                </a:lnTo>
                <a:lnTo>
                  <a:pt x="7160076" y="8000085"/>
                </a:lnTo>
                <a:lnTo>
                  <a:pt x="0" y="8000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2539842" y="3750075"/>
            <a:ext cx="14601822" cy="278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114" lvl="1" indent="-199557" algn="l">
              <a:lnSpc>
                <a:spcPts val="3198"/>
              </a:lnSpc>
              <a:buFont typeface="Arial"/>
              <a:buChar char="•"/>
            </a:pPr>
            <a:r>
              <a:rPr lang="en-US" sz="184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Develop a cost-effective and intelligent irrigation solution.</a:t>
            </a:r>
          </a:p>
          <a:p>
            <a:pPr marL="399114" lvl="1" indent="-199557" algn="l">
              <a:lnSpc>
                <a:spcPts val="3198"/>
              </a:lnSpc>
              <a:buFont typeface="Arial"/>
              <a:buChar char="•"/>
            </a:pPr>
            <a:r>
              <a:rPr lang="en-US" sz="184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Reduce manual labor and human dependency in watering systems.</a:t>
            </a:r>
          </a:p>
          <a:p>
            <a:pPr marL="399114" lvl="1" indent="-199557" algn="l">
              <a:lnSpc>
                <a:spcPts val="3198"/>
              </a:lnSpc>
              <a:buFont typeface="Arial"/>
              <a:buChar char="•"/>
            </a:pPr>
            <a:r>
              <a:rPr lang="en-US" sz="184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Prevent unnecessary water usage by making real-time decisions.</a:t>
            </a:r>
          </a:p>
          <a:p>
            <a:pPr marL="399114" lvl="1" indent="-199557" algn="l">
              <a:lnSpc>
                <a:spcPts val="3198"/>
              </a:lnSpc>
              <a:buFont typeface="Arial"/>
              <a:buChar char="•"/>
            </a:pPr>
            <a:r>
              <a:rPr lang="en-US" sz="184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Integrate sensor feedback and online weather data for optimized control.</a:t>
            </a:r>
          </a:p>
          <a:p>
            <a:pPr marL="399114" lvl="1" indent="-199557" algn="l">
              <a:lnSpc>
                <a:spcPts val="3198"/>
              </a:lnSpc>
              <a:buFont typeface="Arial"/>
              <a:buChar char="•"/>
            </a:pPr>
            <a:r>
              <a:rPr lang="en-US" sz="184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Apply rule-based decision logic to simulate basic AI behavior.</a:t>
            </a:r>
          </a:p>
          <a:p>
            <a:pPr marL="399114" lvl="1" indent="-199557" algn="l">
              <a:lnSpc>
                <a:spcPts val="3198"/>
              </a:lnSpc>
              <a:buFont typeface="Arial"/>
              <a:buChar char="•"/>
            </a:pPr>
            <a:r>
              <a:rPr lang="en-US" sz="184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Align with the course goal of building context-aware mechatronic systems.</a:t>
            </a:r>
          </a:p>
          <a:p>
            <a:pPr algn="l">
              <a:lnSpc>
                <a:spcPts val="3198"/>
              </a:lnSpc>
            </a:pPr>
            <a:endParaRPr lang="en-US" sz="1848">
              <a:solidFill>
                <a:srgbClr val="F9EE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14695" y="7958621"/>
            <a:ext cx="10380612" cy="129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1035" lvl="1" indent="-165518" algn="l">
              <a:lnSpc>
                <a:spcPts val="2652"/>
              </a:lnSpc>
              <a:buFont typeface="Arial"/>
              <a:buChar char="•"/>
            </a:pPr>
            <a:r>
              <a:rPr lang="en-US" sz="153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 water droplet icon (representing resource conservation)</a:t>
            </a:r>
          </a:p>
          <a:p>
            <a:pPr marL="331035" lvl="1" indent="-165518" algn="l">
              <a:lnSpc>
                <a:spcPts val="2652"/>
              </a:lnSpc>
              <a:buFont typeface="Arial"/>
              <a:buChar char="•"/>
            </a:pPr>
            <a:r>
              <a:rPr lang="en-US" sz="153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 thinking gear icon (for intelligence)</a:t>
            </a:r>
          </a:p>
          <a:p>
            <a:pPr marL="331035" lvl="1" indent="-165518" algn="l">
              <a:lnSpc>
                <a:spcPts val="2652"/>
              </a:lnSpc>
              <a:buFont typeface="Arial"/>
              <a:buChar char="•"/>
            </a:pPr>
            <a:r>
              <a:rPr lang="en-US" sz="153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 hand replaced by a robot watering (to show automation)</a:t>
            </a:r>
          </a:p>
          <a:p>
            <a:pPr algn="l">
              <a:lnSpc>
                <a:spcPts val="2652"/>
              </a:lnSpc>
            </a:pPr>
            <a:endParaRPr lang="en-US" sz="1533">
              <a:solidFill>
                <a:srgbClr val="F9EE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614695" y="2725558"/>
            <a:ext cx="3707573" cy="614941"/>
            <a:chOff x="0" y="0"/>
            <a:chExt cx="4943431" cy="819922"/>
          </a:xfrm>
        </p:grpSpPr>
        <p:sp>
          <p:nvSpPr>
            <p:cNvPr id="9" name="AutoShape 9"/>
            <p:cNvSpPr/>
            <p:nvPr/>
          </p:nvSpPr>
          <p:spPr>
            <a:xfrm>
              <a:off x="0" y="813572"/>
              <a:ext cx="4943431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4943431" cy="90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3999" b="1">
                  <a:solidFill>
                    <a:srgbClr val="EA9267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MAIN POINTS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2614695" y="7680382"/>
            <a:ext cx="566799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2614695" y="6924972"/>
            <a:ext cx="5667996" cy="75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2"/>
              </a:lnSpc>
            </a:pPr>
            <a:r>
              <a:rPr lang="en-US" sz="4232" b="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OPTIONAL VISUALS</a:t>
            </a:r>
          </a:p>
        </p:txBody>
      </p:sp>
      <p:sp>
        <p:nvSpPr>
          <p:cNvPr id="13" name="Freeform 13"/>
          <p:cNvSpPr/>
          <p:nvPr/>
        </p:nvSpPr>
        <p:spPr>
          <a:xfrm rot="-10633159">
            <a:off x="-7940743" y="1041163"/>
            <a:ext cx="9888632" cy="9959176"/>
          </a:xfrm>
          <a:custGeom>
            <a:avLst/>
            <a:gdLst/>
            <a:ahLst/>
            <a:cxnLst/>
            <a:rect l="l" t="t" r="r" b="b"/>
            <a:pathLst>
              <a:path w="9888632" h="9959176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66913">
            <a:off x="458922" y="2966242"/>
            <a:ext cx="20477644" cy="14641516"/>
          </a:xfrm>
          <a:custGeom>
            <a:avLst/>
            <a:gdLst/>
            <a:ahLst/>
            <a:cxnLst/>
            <a:rect l="l" t="t" r="r" b="b"/>
            <a:pathLst>
              <a:path w="20477644" h="14641516">
                <a:moveTo>
                  <a:pt x="0" y="0"/>
                </a:moveTo>
                <a:lnTo>
                  <a:pt x="20477645" y="0"/>
                </a:lnTo>
                <a:lnTo>
                  <a:pt x="20477645" y="14641516"/>
                </a:lnTo>
                <a:lnTo>
                  <a:pt x="0" y="1464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1028862" y="925196"/>
            <a:ext cx="163963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131841" y="-1915390"/>
            <a:ext cx="10020822" cy="8229600"/>
          </a:xfrm>
          <a:custGeom>
            <a:avLst/>
            <a:gdLst/>
            <a:ahLst/>
            <a:cxnLst/>
            <a:rect l="l" t="t" r="r" b="b"/>
            <a:pathLst>
              <a:path w="10020822" h="8229600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862" y="1083300"/>
            <a:ext cx="15788204" cy="84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83"/>
              </a:lnSpc>
            </a:pPr>
            <a:r>
              <a:rPr lang="en-US" sz="4988" b="1" spc="194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862" y="2161310"/>
            <a:ext cx="15380199" cy="84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2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system combines hardware components and cloud data to form a responsive and autonomous irrigation solution. It follows a sensor–controller–actuator architecture integrated with an external data service.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862" y="5008267"/>
            <a:ext cx="4909437" cy="343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532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system is built around a Raspberry Pi acting as the main controller.</a:t>
            </a:r>
          </a:p>
          <a:p>
            <a:pPr marL="345439" lvl="1" indent="-172720" algn="l">
              <a:lnSpc>
                <a:spcPts val="2532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soil moisture sensor provides real-time environmental feedback.</a:t>
            </a:r>
          </a:p>
          <a:p>
            <a:pPr marL="345439" lvl="1" indent="-172720" algn="l">
              <a:lnSpc>
                <a:spcPts val="2532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Weather information is retrieved from OpenWeatherMap API using HTTP requests.</a:t>
            </a:r>
          </a:p>
          <a:p>
            <a:pPr marL="345439" lvl="1" indent="-172720" algn="l">
              <a:lnSpc>
                <a:spcPts val="2532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relay module controls the activation of a water pump based on decision logic.</a:t>
            </a:r>
          </a:p>
          <a:p>
            <a:pPr marL="345439" lvl="1" indent="-172720" algn="l">
              <a:lnSpc>
                <a:spcPts val="2532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All components work together to create an autonomous, adaptive irrigation process.</a:t>
            </a:r>
          </a:p>
          <a:p>
            <a:pPr marL="0" lvl="0" indent="0" algn="l">
              <a:lnSpc>
                <a:spcPts val="2532"/>
              </a:lnSpc>
              <a:spcBef>
                <a:spcPct val="0"/>
              </a:spcBef>
            </a:pPr>
            <a:endParaRPr lang="en-US" sz="1599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483815" y="3822072"/>
            <a:ext cx="11607490" cy="5487712"/>
          </a:xfrm>
          <a:custGeom>
            <a:avLst/>
            <a:gdLst/>
            <a:ahLst/>
            <a:cxnLst/>
            <a:rect l="l" t="t" r="r" b="b"/>
            <a:pathLst>
              <a:path w="11607490" h="5487712">
                <a:moveTo>
                  <a:pt x="0" y="0"/>
                </a:moveTo>
                <a:lnTo>
                  <a:pt x="11607490" y="0"/>
                </a:lnTo>
                <a:lnTo>
                  <a:pt x="11607490" y="5487711"/>
                </a:lnTo>
                <a:lnTo>
                  <a:pt x="0" y="5487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6" t="-1570" r="-835" b="-4320"/>
            </a:stretch>
          </a:blipFill>
          <a:ln w="66675" cap="rnd">
            <a:solidFill>
              <a:srgbClr val="EA9267"/>
            </a:solidFill>
            <a:prstDash val="solid"/>
            <a:round/>
          </a:ln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028862" y="4286155"/>
            <a:ext cx="3362730" cy="568115"/>
            <a:chOff x="0" y="0"/>
            <a:chExt cx="4483640" cy="757487"/>
          </a:xfrm>
        </p:grpSpPr>
        <p:sp>
          <p:nvSpPr>
            <p:cNvPr id="10" name="AutoShape 10"/>
            <p:cNvSpPr/>
            <p:nvPr/>
          </p:nvSpPr>
          <p:spPr>
            <a:xfrm>
              <a:off x="0" y="751137"/>
              <a:ext cx="448364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4483640" cy="810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92"/>
                </a:lnSpc>
              </a:pPr>
              <a:r>
                <a:rPr lang="en-US" sz="3600" b="1">
                  <a:solidFill>
                    <a:srgbClr val="EA9267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MAIN POINTS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-10222622">
            <a:off x="-4663852" y="7327727"/>
            <a:ext cx="15545942" cy="5631991"/>
          </a:xfrm>
          <a:custGeom>
            <a:avLst/>
            <a:gdLst/>
            <a:ahLst/>
            <a:cxnLst/>
            <a:rect l="l" t="t" r="r" b="b"/>
            <a:pathLst>
              <a:path w="15545942" h="5631991">
                <a:moveTo>
                  <a:pt x="0" y="0"/>
                </a:moveTo>
                <a:lnTo>
                  <a:pt x="15545942" y="0"/>
                </a:lnTo>
                <a:lnTo>
                  <a:pt x="15545942" y="5631991"/>
                </a:lnTo>
                <a:lnTo>
                  <a:pt x="0" y="5631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 t="-30566" b="-30566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3555" y="6107456"/>
            <a:ext cx="10926020" cy="9273459"/>
          </a:xfrm>
          <a:custGeom>
            <a:avLst/>
            <a:gdLst/>
            <a:ahLst/>
            <a:cxnLst/>
            <a:rect l="l" t="t" r="r" b="b"/>
            <a:pathLst>
              <a:path w="10926020" h="9273459">
                <a:moveTo>
                  <a:pt x="0" y="0"/>
                </a:moveTo>
                <a:lnTo>
                  <a:pt x="10926019" y="0"/>
                </a:lnTo>
                <a:lnTo>
                  <a:pt x="10926019" y="9273459"/>
                </a:lnTo>
                <a:lnTo>
                  <a:pt x="0" y="927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278610" y="-1588578"/>
            <a:ext cx="6726874" cy="5902832"/>
          </a:xfrm>
          <a:custGeom>
            <a:avLst/>
            <a:gdLst/>
            <a:ahLst/>
            <a:cxnLst/>
            <a:rect l="l" t="t" r="r" b="b"/>
            <a:pathLst>
              <a:path w="6726874" h="5902832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1293555" y="-1354899"/>
            <a:ext cx="8088313" cy="7367105"/>
          </a:xfrm>
          <a:custGeom>
            <a:avLst/>
            <a:gdLst/>
            <a:ahLst/>
            <a:cxnLst/>
            <a:rect l="l" t="t" r="r" b="b"/>
            <a:pathLst>
              <a:path w="8088313" h="7367105">
                <a:moveTo>
                  <a:pt x="8088312" y="0"/>
                </a:moveTo>
                <a:lnTo>
                  <a:pt x="0" y="0"/>
                </a:lnTo>
                <a:lnTo>
                  <a:pt x="0" y="7367105"/>
                </a:lnTo>
                <a:lnTo>
                  <a:pt x="8088312" y="7367105"/>
                </a:lnTo>
                <a:lnTo>
                  <a:pt x="8088312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91343" y="3243750"/>
            <a:ext cx="6792236" cy="231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114"/>
              </a:lnSpc>
              <a:buAutoNum type="arabicPeriod"/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System starts and initializes all components.</a:t>
            </a:r>
          </a:p>
          <a:p>
            <a:pPr marL="388620" lvl="1" indent="-194310" algn="l">
              <a:lnSpc>
                <a:spcPts val="3114"/>
              </a:lnSpc>
              <a:buAutoNum type="arabicPeriod"/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Sensor data is collected to evaluate soil moisture.</a:t>
            </a:r>
          </a:p>
          <a:p>
            <a:pPr marL="388620" lvl="1" indent="-194310" algn="l">
              <a:lnSpc>
                <a:spcPts val="3114"/>
              </a:lnSpc>
              <a:buAutoNum type="arabicPeriod"/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The system checks:</a:t>
            </a:r>
          </a:p>
          <a:p>
            <a:pPr algn="l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 * Is irrigation needed? </a:t>
            </a:r>
          </a:p>
          <a:p>
            <a:pPr algn="l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  *Is the moisture level sufficient?</a:t>
            </a:r>
          </a:p>
          <a:p>
            <a:pPr algn="l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   *Is it raining? (based on API)</a:t>
            </a:r>
          </a:p>
        </p:txBody>
      </p:sp>
      <p:sp>
        <p:nvSpPr>
          <p:cNvPr id="6" name="Freeform 6"/>
          <p:cNvSpPr/>
          <p:nvPr/>
        </p:nvSpPr>
        <p:spPr>
          <a:xfrm rot="-728304">
            <a:off x="11994647" y="7424139"/>
            <a:ext cx="11979038" cy="7127528"/>
          </a:xfrm>
          <a:custGeom>
            <a:avLst/>
            <a:gdLst/>
            <a:ahLst/>
            <a:cxnLst/>
            <a:rect l="l" t="t" r="r" b="b"/>
            <a:pathLst>
              <a:path w="11979038" h="7127528">
                <a:moveTo>
                  <a:pt x="0" y="0"/>
                </a:moveTo>
                <a:lnTo>
                  <a:pt x="11979039" y="0"/>
                </a:lnTo>
                <a:lnTo>
                  <a:pt x="11979039" y="7127528"/>
                </a:lnTo>
                <a:lnTo>
                  <a:pt x="0" y="7127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095064" y="5795210"/>
            <a:ext cx="11652498" cy="4350883"/>
          </a:xfrm>
          <a:custGeom>
            <a:avLst/>
            <a:gdLst/>
            <a:ahLst/>
            <a:cxnLst/>
            <a:rect l="l" t="t" r="r" b="b"/>
            <a:pathLst>
              <a:path w="11652498" h="4350883">
                <a:moveTo>
                  <a:pt x="0" y="0"/>
                </a:moveTo>
                <a:lnTo>
                  <a:pt x="11652499" y="0"/>
                </a:lnTo>
                <a:lnTo>
                  <a:pt x="11652499" y="4350883"/>
                </a:lnTo>
                <a:lnTo>
                  <a:pt x="0" y="43508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575"/>
            </a:stretch>
          </a:blipFill>
          <a:ln w="9525" cap="sq">
            <a:solidFill>
              <a:srgbClr val="FA6363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491343" y="848851"/>
            <a:ext cx="6792236" cy="73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sz="4355" b="1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 FLOW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1343" y="1603677"/>
            <a:ext cx="13094078" cy="80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20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system continuously monitors sensor data and weather conditions, making real-time decisions through a rule-based algorithm. The flow ensures that water is only used when necessary.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491343" y="714935"/>
            <a:ext cx="160372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491343" y="2651332"/>
            <a:ext cx="6104861" cy="62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5"/>
              </a:lnSpc>
            </a:pPr>
            <a:r>
              <a:rPr lang="en-US" sz="3500" b="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MAIN STEPS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35038" y="3339000"/>
            <a:ext cx="6547039" cy="192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4.If all conditions are appropriate →</a:t>
            </a:r>
          </a:p>
          <a:p>
            <a:pPr algn="l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* Start pump for 10 minutes</a:t>
            </a:r>
          </a:p>
          <a:p>
            <a:pPr algn="l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5.If any condition is not met →</a:t>
            </a:r>
          </a:p>
          <a:p>
            <a:pPr algn="l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* Pump remains off or system waits.</a:t>
            </a:r>
          </a:p>
          <a:p>
            <a:pPr algn="l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6.The loop continues autonomously every 10 minutes.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8283579" y="3274342"/>
            <a:ext cx="0" cy="228642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3431010" y="-1436178"/>
            <a:ext cx="6726874" cy="5902832"/>
          </a:xfrm>
          <a:custGeom>
            <a:avLst/>
            <a:gdLst/>
            <a:ahLst/>
            <a:cxnLst/>
            <a:rect l="l" t="t" r="r" b="b"/>
            <a:pathLst>
              <a:path w="6726874" h="5902832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44040" y="5143500"/>
            <a:ext cx="8402894" cy="8136802"/>
          </a:xfrm>
          <a:custGeom>
            <a:avLst/>
            <a:gdLst/>
            <a:ahLst/>
            <a:cxnLst/>
            <a:rect l="l" t="t" r="r" b="b"/>
            <a:pathLst>
              <a:path w="8402894" h="8136802">
                <a:moveTo>
                  <a:pt x="0" y="0"/>
                </a:moveTo>
                <a:lnTo>
                  <a:pt x="8402893" y="0"/>
                </a:lnTo>
                <a:lnTo>
                  <a:pt x="8402893" y="8136802"/>
                </a:lnTo>
                <a:lnTo>
                  <a:pt x="0" y="8136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7254801">
            <a:off x="-3765228" y="-2701660"/>
            <a:ext cx="8244687" cy="8705345"/>
          </a:xfrm>
          <a:custGeom>
            <a:avLst/>
            <a:gdLst/>
            <a:ahLst/>
            <a:cxnLst/>
            <a:rect l="l" t="t" r="r" b="b"/>
            <a:pathLst>
              <a:path w="8244687" h="8705345">
                <a:moveTo>
                  <a:pt x="0" y="0"/>
                </a:moveTo>
                <a:lnTo>
                  <a:pt x="8244688" y="0"/>
                </a:lnTo>
                <a:lnTo>
                  <a:pt x="8244688" y="8705345"/>
                </a:lnTo>
                <a:lnTo>
                  <a:pt x="0" y="870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4" name="AutoShape 4"/>
          <p:cNvSpPr/>
          <p:nvPr/>
        </p:nvSpPr>
        <p:spPr>
          <a:xfrm flipV="1">
            <a:off x="2329832" y="1944792"/>
            <a:ext cx="8195685" cy="0"/>
          </a:xfrm>
          <a:prstGeom prst="line">
            <a:avLst/>
          </a:prstGeom>
          <a:ln w="19050" cap="flat">
            <a:solidFill>
              <a:srgbClr val="EA926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329832" y="1302891"/>
            <a:ext cx="8195685" cy="67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sz="4355" b="1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 CODE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9832" y="2071635"/>
            <a:ext cx="11540420" cy="71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2"/>
              </a:lnSpc>
              <a:spcBef>
                <a:spcPct val="0"/>
              </a:spcBef>
            </a:pPr>
            <a:r>
              <a:rPr lang="en-US" sz="18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system is programmed using Python on a Raspberry Pi. It integrates GPIO-based sensor control and HTTP requests to fetch weather data, enabling intelligent irrigation decisions.</a:t>
            </a:r>
          </a:p>
        </p:txBody>
      </p:sp>
      <p:sp>
        <p:nvSpPr>
          <p:cNvPr id="7" name="Freeform 7"/>
          <p:cNvSpPr/>
          <p:nvPr/>
        </p:nvSpPr>
        <p:spPr>
          <a:xfrm rot="-6542036">
            <a:off x="11272726" y="-5204077"/>
            <a:ext cx="17568642" cy="13052037"/>
          </a:xfrm>
          <a:custGeom>
            <a:avLst/>
            <a:gdLst/>
            <a:ahLst/>
            <a:cxnLst/>
            <a:rect l="l" t="t" r="r" b="b"/>
            <a:pathLst>
              <a:path w="17568642" h="13052037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444889" y="5188060"/>
            <a:ext cx="3515501" cy="441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00" lvl="1" indent="-160700" algn="ctr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Written in Python 3, executed on Raspberry Pi OS</a:t>
            </a:r>
          </a:p>
          <a:p>
            <a:pPr marL="321400" lvl="1" indent="-160700" algn="ctr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Uses RPi.GPIO to read soil moisture sensor input</a:t>
            </a:r>
          </a:p>
          <a:p>
            <a:pPr marL="321400" lvl="1" indent="-160700" algn="ctr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Uses requests library to access OpenWeatherMap API</a:t>
            </a:r>
          </a:p>
          <a:p>
            <a:pPr marL="321400" lvl="1" indent="-160700" algn="ctr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Makes decisions via if-else logic based on:</a:t>
            </a:r>
          </a:p>
          <a:p>
            <a:pPr marL="321400" lvl="1" indent="-160700" algn="ctr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Sensor status (dry/wet)</a:t>
            </a:r>
          </a:p>
          <a:p>
            <a:pPr marL="321400" lvl="1" indent="-160700" algn="ctr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Weather data (rain/no rain)</a:t>
            </a:r>
          </a:p>
          <a:p>
            <a:pPr marL="321400" lvl="1" indent="-160700" algn="ctr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Controls relay output to activate or stop water pump</a:t>
            </a:r>
          </a:p>
          <a:p>
            <a:pPr marL="321400" lvl="1" indent="-160700" algn="ctr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Runs in an infinite loop with 10-minute intervals</a:t>
            </a:r>
          </a:p>
          <a:p>
            <a:pPr marL="0" lvl="0" indent="0" algn="ctr">
              <a:lnSpc>
                <a:spcPts val="2356"/>
              </a:lnSpc>
              <a:spcBef>
                <a:spcPct val="0"/>
              </a:spcBef>
            </a:pPr>
            <a:endParaRPr lang="en-US" sz="1488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21122" y="3900308"/>
            <a:ext cx="2763034" cy="83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7"/>
              </a:lnSpc>
              <a:spcBef>
                <a:spcPct val="0"/>
              </a:spcBef>
            </a:pPr>
            <a:r>
              <a:rPr lang="en-US" sz="2276" b="1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CODE FEATURES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398" y="4762111"/>
            <a:ext cx="9738360" cy="41416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42036">
            <a:off x="-5114399" y="-10183373"/>
            <a:ext cx="13697370" cy="13052037"/>
          </a:xfrm>
          <a:custGeom>
            <a:avLst/>
            <a:gdLst/>
            <a:ahLst/>
            <a:cxnLst/>
            <a:rect l="l" t="t" r="r" b="b"/>
            <a:pathLst>
              <a:path w="13697370" h="13052037">
                <a:moveTo>
                  <a:pt x="0" y="0"/>
                </a:moveTo>
                <a:lnTo>
                  <a:pt x="13697370" y="0"/>
                </a:lnTo>
                <a:lnTo>
                  <a:pt x="13697370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278610" y="-1588578"/>
            <a:ext cx="6726874" cy="5902832"/>
          </a:xfrm>
          <a:custGeom>
            <a:avLst/>
            <a:gdLst/>
            <a:ahLst/>
            <a:cxnLst/>
            <a:rect l="l" t="t" r="r" b="b"/>
            <a:pathLst>
              <a:path w="6726874" h="5902832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3621631" y="6572532"/>
            <a:ext cx="8088313" cy="7367105"/>
          </a:xfrm>
          <a:custGeom>
            <a:avLst/>
            <a:gdLst/>
            <a:ahLst/>
            <a:cxnLst/>
            <a:rect l="l" t="t" r="r" b="b"/>
            <a:pathLst>
              <a:path w="8088313" h="7367105">
                <a:moveTo>
                  <a:pt x="0" y="0"/>
                </a:moveTo>
                <a:lnTo>
                  <a:pt x="8088313" y="0"/>
                </a:lnTo>
                <a:lnTo>
                  <a:pt x="8088313" y="7367105"/>
                </a:lnTo>
                <a:lnTo>
                  <a:pt x="0" y="7367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AutoShape 5"/>
          <p:cNvSpPr/>
          <p:nvPr/>
        </p:nvSpPr>
        <p:spPr>
          <a:xfrm flipV="1">
            <a:off x="1028700" y="1811714"/>
            <a:ext cx="10141111" cy="9525"/>
          </a:xfrm>
          <a:prstGeom prst="line">
            <a:avLst/>
          </a:prstGeom>
          <a:ln w="19050" cap="flat">
            <a:solidFill>
              <a:srgbClr val="EA926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8515730" y="4253352"/>
            <a:ext cx="8743570" cy="4638360"/>
          </a:xfrm>
          <a:custGeom>
            <a:avLst/>
            <a:gdLst/>
            <a:ahLst/>
            <a:cxnLst/>
            <a:rect l="l" t="t" r="r" b="b"/>
            <a:pathLst>
              <a:path w="8743570" h="4638360">
                <a:moveTo>
                  <a:pt x="0" y="0"/>
                </a:moveTo>
                <a:lnTo>
                  <a:pt x="8743570" y="0"/>
                </a:lnTo>
                <a:lnTo>
                  <a:pt x="8743570" y="4638359"/>
                </a:lnTo>
                <a:lnTo>
                  <a:pt x="0" y="4638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559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8218132" y="3953931"/>
            <a:ext cx="3018354" cy="3018354"/>
          </a:xfrm>
          <a:custGeom>
            <a:avLst/>
            <a:gdLst/>
            <a:ahLst/>
            <a:cxnLst/>
            <a:rect l="l" t="t" r="r" b="b"/>
            <a:pathLst>
              <a:path w="3018354" h="3018354">
                <a:moveTo>
                  <a:pt x="0" y="0"/>
                </a:moveTo>
                <a:lnTo>
                  <a:pt x="3018354" y="0"/>
                </a:lnTo>
                <a:lnTo>
                  <a:pt x="3018354" y="3018355"/>
                </a:lnTo>
                <a:lnTo>
                  <a:pt x="0" y="3018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1134597"/>
            <a:ext cx="10141111" cy="67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4"/>
              </a:lnSpc>
            </a:pPr>
            <a:r>
              <a:rPr lang="en-US" sz="4355" b="1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INTELLIGENT SYSTEM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165317"/>
            <a:ext cx="15371503" cy="71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2"/>
              </a:lnSpc>
              <a:spcBef>
                <a:spcPct val="0"/>
              </a:spcBef>
            </a:pPr>
            <a:r>
              <a:rPr lang="en-US" sz="18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Although this system does not use machine learning, it demonstrates intelligent behavior through real-time data analysis and rule-based decision-making. It qualifies as a basic autonomous, context-aware mechatronic system.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714559"/>
            <a:ext cx="6543404" cy="4912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Integrates real-time sensor data with external weather conditions</a:t>
            </a:r>
          </a:p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Makes autonomous decisions without human intervention</a:t>
            </a:r>
          </a:p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Uses if-else decision logic to evaluate environmental context</a:t>
            </a:r>
          </a:p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Controls hardware (relay &amp; pump) dynamically based on system inputs</a:t>
            </a:r>
          </a:p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Demonstrates key characteristics of intelligent systems:</a:t>
            </a:r>
          </a:p>
          <a:p>
            <a:pPr marL="766929" lvl="2" indent="-255643" algn="l">
              <a:lnSpc>
                <a:spcPts val="2816"/>
              </a:lnSpc>
              <a:buFont typeface="Arial"/>
              <a:buChar char="⚬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Reactivity (responds to changes)</a:t>
            </a:r>
          </a:p>
          <a:p>
            <a:pPr marL="766929" lvl="2" indent="-255643" algn="l">
              <a:lnSpc>
                <a:spcPts val="2816"/>
              </a:lnSpc>
              <a:buFont typeface="Arial"/>
              <a:buChar char="⚬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Autonomy (acts independently)</a:t>
            </a:r>
          </a:p>
          <a:p>
            <a:pPr marL="766929" lvl="2" indent="-255643" algn="l">
              <a:lnSpc>
                <a:spcPts val="2816"/>
              </a:lnSpc>
              <a:buFont typeface="Arial"/>
              <a:buChar char="⚬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Context-awareness (understands environment)</a:t>
            </a:r>
          </a:p>
          <a:p>
            <a:pPr algn="l">
              <a:lnSpc>
                <a:spcPts val="2816"/>
              </a:lnSpc>
            </a:pPr>
            <a:endParaRPr lang="en-US" sz="1776">
              <a:solidFill>
                <a:srgbClr val="F9EE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680070"/>
            <a:ext cx="4465689" cy="70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3999" b="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MAIN POINTS</a:t>
            </a:r>
          </a:p>
        </p:txBody>
      </p:sp>
      <p:sp>
        <p:nvSpPr>
          <p:cNvPr id="12" name="Freeform 12"/>
          <p:cNvSpPr/>
          <p:nvPr/>
        </p:nvSpPr>
        <p:spPr>
          <a:xfrm flipH="1" flipV="1">
            <a:off x="14046803" y="5675160"/>
            <a:ext cx="3564090" cy="3564090"/>
          </a:xfrm>
          <a:custGeom>
            <a:avLst/>
            <a:gdLst/>
            <a:ahLst/>
            <a:cxnLst/>
            <a:rect l="l" t="t" r="r" b="b"/>
            <a:pathLst>
              <a:path w="3564090" h="3564090">
                <a:moveTo>
                  <a:pt x="3564090" y="3564090"/>
                </a:moveTo>
                <a:lnTo>
                  <a:pt x="0" y="3564090"/>
                </a:lnTo>
                <a:lnTo>
                  <a:pt x="0" y="0"/>
                </a:lnTo>
                <a:lnTo>
                  <a:pt x="3564090" y="0"/>
                </a:lnTo>
                <a:lnTo>
                  <a:pt x="3564090" y="356409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20800">
            <a:off x="11507122" y="4260965"/>
            <a:ext cx="7017480" cy="6839119"/>
          </a:xfrm>
          <a:custGeom>
            <a:avLst/>
            <a:gdLst/>
            <a:ahLst/>
            <a:cxnLst/>
            <a:rect l="l" t="t" r="r" b="b"/>
            <a:pathLst>
              <a:path w="7017480" h="6839119">
                <a:moveTo>
                  <a:pt x="0" y="0"/>
                </a:moveTo>
                <a:lnTo>
                  <a:pt x="7017480" y="0"/>
                </a:lnTo>
                <a:lnTo>
                  <a:pt x="7017480" y="6839119"/>
                </a:lnTo>
                <a:lnTo>
                  <a:pt x="0" y="683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01997" y="4914641"/>
            <a:ext cx="4888451" cy="173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48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Enhances water efficiency in large-scale farming</a:t>
            </a:r>
          </a:p>
          <a:p>
            <a:pPr marL="383464" lvl="1" indent="-191732" algn="l">
              <a:lnSpc>
                <a:spcPts val="2848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Reduces human intervention and labor costs</a:t>
            </a:r>
          </a:p>
          <a:p>
            <a:pPr marL="383464" lvl="1" indent="-191732" algn="l">
              <a:lnSpc>
                <a:spcPts val="2848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Adapts to different soil and crop types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1997" y="4370126"/>
            <a:ext cx="4710302" cy="32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90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Agriculture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8808" y="952500"/>
            <a:ext cx="6538699" cy="73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sz="4355" b="1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 AREAS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8808" y="2017197"/>
            <a:ext cx="15670384" cy="121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20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Smart Irrigation System is designed for diverse applications where intelligent water management is crucial. Its flexible architecture allows seamless integration into various environments.</a:t>
            </a:r>
          </a:p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endParaRPr lang="en-US" sz="209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Freeform 7"/>
          <p:cNvSpPr/>
          <p:nvPr/>
        </p:nvSpPr>
        <p:spPr>
          <a:xfrm rot="8906451">
            <a:off x="11745145" y="2563672"/>
            <a:ext cx="8975178" cy="10028131"/>
          </a:xfrm>
          <a:custGeom>
            <a:avLst/>
            <a:gdLst/>
            <a:ahLst/>
            <a:cxnLst/>
            <a:rect l="l" t="t" r="r" b="b"/>
            <a:pathLst>
              <a:path w="8975178" h="10028131">
                <a:moveTo>
                  <a:pt x="0" y="0"/>
                </a:moveTo>
                <a:lnTo>
                  <a:pt x="8975178" y="0"/>
                </a:lnTo>
                <a:lnTo>
                  <a:pt x="8975178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2225570">
            <a:off x="-3873560" y="-3513941"/>
            <a:ext cx="10020822" cy="8229600"/>
          </a:xfrm>
          <a:custGeom>
            <a:avLst/>
            <a:gdLst/>
            <a:ahLst/>
            <a:cxnLst/>
            <a:rect l="l" t="t" r="r" b="b"/>
            <a:pathLst>
              <a:path w="10020822" h="8229600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-2620375">
            <a:off x="-4105103" y="-1575299"/>
            <a:ext cx="9100772" cy="4500528"/>
          </a:xfrm>
          <a:custGeom>
            <a:avLst/>
            <a:gdLst/>
            <a:ahLst/>
            <a:cxnLst/>
            <a:rect l="l" t="t" r="r" b="b"/>
            <a:pathLst>
              <a:path w="9100772" h="4500528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34" b="-1294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2128753" y="5444793"/>
            <a:ext cx="5774218" cy="2920190"/>
          </a:xfrm>
          <a:custGeom>
            <a:avLst/>
            <a:gdLst/>
            <a:ahLst/>
            <a:cxnLst/>
            <a:rect l="l" t="t" r="r" b="b"/>
            <a:pathLst>
              <a:path w="5774218" h="2920190">
                <a:moveTo>
                  <a:pt x="0" y="0"/>
                </a:moveTo>
                <a:lnTo>
                  <a:pt x="5774218" y="0"/>
                </a:lnTo>
                <a:lnTo>
                  <a:pt x="5774218" y="2920190"/>
                </a:lnTo>
                <a:lnTo>
                  <a:pt x="0" y="29201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2" r="-3703"/>
            </a:stretch>
          </a:blipFill>
        </p:spPr>
        <p:txBody>
          <a:bodyPr/>
          <a:lstStyle/>
          <a:p>
            <a:endParaRPr lang="en-GB"/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299922" y="4250612"/>
          <a:ext cx="11146511" cy="5892699"/>
        </p:xfrm>
        <a:graphic>
          <a:graphicData uri="http://schemas.openxmlformats.org/drawingml/2006/table">
            <a:tbl>
              <a:tblPr/>
              <a:tblGrid>
                <a:gridCol w="5060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185"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514"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CB6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 rot="-1705118">
            <a:off x="12788627" y="-1113367"/>
            <a:ext cx="6726874" cy="5902832"/>
          </a:xfrm>
          <a:custGeom>
            <a:avLst/>
            <a:gdLst/>
            <a:ahLst/>
            <a:cxnLst/>
            <a:rect l="l" t="t" r="r" b="b"/>
            <a:pathLst>
              <a:path w="6726874" h="5902832">
                <a:moveTo>
                  <a:pt x="0" y="0"/>
                </a:moveTo>
                <a:lnTo>
                  <a:pt x="6726874" y="0"/>
                </a:lnTo>
                <a:lnTo>
                  <a:pt x="6726874" y="5902831"/>
                </a:lnTo>
                <a:lnTo>
                  <a:pt x="0" y="59028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4111198">
            <a:off x="10838900" y="-5387474"/>
            <a:ext cx="8975178" cy="10028131"/>
          </a:xfrm>
          <a:custGeom>
            <a:avLst/>
            <a:gdLst/>
            <a:ahLst/>
            <a:cxnLst/>
            <a:rect l="l" t="t" r="r" b="b"/>
            <a:pathLst>
              <a:path w="8975178" h="10028131">
                <a:moveTo>
                  <a:pt x="0" y="0"/>
                </a:moveTo>
                <a:lnTo>
                  <a:pt x="8975177" y="0"/>
                </a:lnTo>
                <a:lnTo>
                  <a:pt x="8975177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350959" y="4311620"/>
            <a:ext cx="11044436" cy="5770684"/>
          </a:xfrm>
          <a:custGeom>
            <a:avLst/>
            <a:gdLst/>
            <a:ahLst/>
            <a:cxnLst/>
            <a:rect l="l" t="t" r="r" b="b"/>
            <a:pathLst>
              <a:path w="11044436" h="5770684">
                <a:moveTo>
                  <a:pt x="0" y="0"/>
                </a:moveTo>
                <a:lnTo>
                  <a:pt x="11044436" y="0"/>
                </a:lnTo>
                <a:lnTo>
                  <a:pt x="11044436" y="5770684"/>
                </a:lnTo>
                <a:lnTo>
                  <a:pt x="0" y="5770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1999"/>
            </a:blip>
            <a:stretch>
              <a:fillRect l="-10442" t="-193244" r="-27240" b="-117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401997" y="7870579"/>
            <a:ext cx="4888451" cy="209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Supports green infrastructure in urban environments</a:t>
            </a:r>
          </a:p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Enables precision irrigation for rooftop gardens and community farms</a:t>
            </a:r>
          </a:p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Contributes to sustainable city planning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33347" y="4914641"/>
            <a:ext cx="5813086" cy="173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32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Maintains optimal soil moisture for high-yield plant growth</a:t>
            </a:r>
          </a:p>
          <a:p>
            <a:pPr marL="383464" lvl="1" indent="-191732" algn="l">
              <a:lnSpc>
                <a:spcPts val="2832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Automatically adjusts irrigation based on environmental data</a:t>
            </a:r>
          </a:p>
          <a:p>
            <a:pPr marL="383464" lvl="1" indent="-191732" algn="l">
              <a:lnSpc>
                <a:spcPts val="2832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Prevents waterlogging and nutrient loss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33347" y="7870579"/>
            <a:ext cx="5813086" cy="174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Serves as a practical example for IoT and smart agriculture courses</a:t>
            </a:r>
          </a:p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Demonstrates sensor integration and real-time decision making</a:t>
            </a:r>
          </a:p>
          <a:p>
            <a:pPr marL="383464" lvl="1" indent="-191732" algn="l">
              <a:lnSpc>
                <a:spcPts val="2816"/>
              </a:lnSpc>
              <a:buFont typeface="Arial"/>
              <a:buChar char="•"/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Perfect for research and academic projects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33347" y="7327892"/>
            <a:ext cx="5713226" cy="31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4"/>
              </a:lnSpc>
            </a:pPr>
            <a:r>
              <a:rPr lang="en-US" sz="2090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Educational AI &amp; Mechatronics Platforms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1997" y="7294981"/>
            <a:ext cx="4675768" cy="35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Urban Farming in Smart Cities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33347" y="4341551"/>
            <a:ext cx="3963549" cy="35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Greenhouse Automation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06524" y="3391620"/>
            <a:ext cx="6538699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117">
                <a:solidFill>
                  <a:srgbClr val="FF575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APPLICATION AREAS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42036">
            <a:off x="10620429" y="-5270079"/>
            <a:ext cx="17568642" cy="13052037"/>
          </a:xfrm>
          <a:custGeom>
            <a:avLst/>
            <a:gdLst/>
            <a:ahLst/>
            <a:cxnLst/>
            <a:rect l="l" t="t" r="r" b="b"/>
            <a:pathLst>
              <a:path w="17568642" h="13052037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8680128">
            <a:off x="14478698" y="-3121261"/>
            <a:ext cx="5305651" cy="7973426"/>
          </a:xfrm>
          <a:custGeom>
            <a:avLst/>
            <a:gdLst/>
            <a:ahLst/>
            <a:cxnLst/>
            <a:rect l="l" t="t" r="r" b="b"/>
            <a:pathLst>
              <a:path w="5305651" h="7973426">
                <a:moveTo>
                  <a:pt x="0" y="0"/>
                </a:moveTo>
                <a:lnTo>
                  <a:pt x="5305651" y="0"/>
                </a:lnTo>
                <a:lnTo>
                  <a:pt x="5305651" y="7973427"/>
                </a:lnTo>
                <a:lnTo>
                  <a:pt x="0" y="7973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-2779623" y="7194496"/>
            <a:ext cx="5770996" cy="5641149"/>
            <a:chOff x="0" y="0"/>
            <a:chExt cx="7694661" cy="7521531"/>
          </a:xfrm>
        </p:grpSpPr>
        <p:sp>
          <p:nvSpPr>
            <p:cNvPr id="5" name="Freeform 5"/>
            <p:cNvSpPr/>
            <p:nvPr/>
          </p:nvSpPr>
          <p:spPr>
            <a:xfrm>
              <a:off x="761075" y="388439"/>
              <a:ext cx="6388068" cy="6460751"/>
            </a:xfrm>
            <a:custGeom>
              <a:avLst/>
              <a:gdLst/>
              <a:ahLst/>
              <a:cxnLst/>
              <a:rect l="l" t="t" r="r" b="b"/>
              <a:pathLst>
                <a:path w="6388068" h="6460751">
                  <a:moveTo>
                    <a:pt x="0" y="0"/>
                  </a:moveTo>
                  <a:lnTo>
                    <a:pt x="6388068" y="0"/>
                  </a:lnTo>
                  <a:lnTo>
                    <a:pt x="6388068" y="6460751"/>
                  </a:lnTo>
                  <a:lnTo>
                    <a:pt x="0" y="6460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694661" cy="7521531"/>
            </a:xfrm>
            <a:custGeom>
              <a:avLst/>
              <a:gdLst/>
              <a:ahLst/>
              <a:cxnLst/>
              <a:rect l="l" t="t" r="r" b="b"/>
              <a:pathLst>
                <a:path w="7694661" h="7521531">
                  <a:moveTo>
                    <a:pt x="0" y="0"/>
                  </a:moveTo>
                  <a:lnTo>
                    <a:pt x="7694661" y="0"/>
                  </a:lnTo>
                  <a:lnTo>
                    <a:pt x="7694661" y="7521531"/>
                  </a:lnTo>
                  <a:lnTo>
                    <a:pt x="0" y="7521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11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82343" y="5575838"/>
            <a:ext cx="7331391" cy="443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235" lvl="1" indent="-200117" algn="l">
              <a:lnSpc>
                <a:spcPts val="2973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Integration</a:t>
            </a:r>
          </a:p>
          <a:p>
            <a:pPr marL="800470" lvl="2" indent="-266823" algn="l">
              <a:lnSpc>
                <a:spcPts val="2973"/>
              </a:lnSpc>
              <a:buFont typeface="Arial"/>
              <a:buChar char="⚬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Train models on historical weather and soil data</a:t>
            </a:r>
          </a:p>
          <a:p>
            <a:pPr marL="800470" lvl="2" indent="-266823" algn="l">
              <a:lnSpc>
                <a:spcPts val="2973"/>
              </a:lnSpc>
              <a:buFont typeface="Arial"/>
              <a:buChar char="⚬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Predict irrigation needs more accurately</a:t>
            </a:r>
          </a:p>
          <a:p>
            <a:pPr marL="400235" lvl="1" indent="-200117" algn="l">
              <a:lnSpc>
                <a:spcPts val="2973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Fuzzy Logic Implementation</a:t>
            </a:r>
          </a:p>
          <a:p>
            <a:pPr marL="800470" lvl="2" indent="-266823" algn="l">
              <a:lnSpc>
                <a:spcPts val="2973"/>
              </a:lnSpc>
              <a:buFont typeface="Arial"/>
              <a:buChar char="⚬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Handle uncertain sensor readings</a:t>
            </a:r>
          </a:p>
          <a:p>
            <a:pPr marL="800470" lvl="2" indent="-266823" algn="l">
              <a:lnSpc>
                <a:spcPts val="2973"/>
              </a:lnSpc>
              <a:buFont typeface="Arial"/>
              <a:buChar char="⚬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Improve decision robustness in variable conditions</a:t>
            </a:r>
          </a:p>
          <a:p>
            <a:pPr marL="400235" lvl="1" indent="-200117" algn="l">
              <a:lnSpc>
                <a:spcPts val="2973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Cloud Data Logging</a:t>
            </a:r>
          </a:p>
          <a:p>
            <a:pPr marL="800470" lvl="2" indent="-266823" algn="l">
              <a:lnSpc>
                <a:spcPts val="2973"/>
              </a:lnSpc>
              <a:buFont typeface="Arial"/>
              <a:buChar char="⚬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Store historical sensor data for long-term analysis</a:t>
            </a:r>
          </a:p>
          <a:p>
            <a:pPr marL="800470" lvl="2" indent="-266823" algn="l">
              <a:lnSpc>
                <a:spcPts val="2973"/>
              </a:lnSpc>
              <a:buFont typeface="Arial"/>
              <a:buChar char="⚬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Improve predictive maintenance and efficiency</a:t>
            </a:r>
          </a:p>
          <a:p>
            <a:pPr marL="400235" lvl="1" indent="-200117" algn="l">
              <a:lnSpc>
                <a:spcPts val="2973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Solar-Powered System</a:t>
            </a:r>
          </a:p>
          <a:p>
            <a:pPr marL="800470" lvl="2" indent="-266823" algn="l">
              <a:lnSpc>
                <a:spcPts val="2973"/>
              </a:lnSpc>
              <a:buFont typeface="Arial"/>
              <a:buChar char="⚬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Enhance sustainability with renewable energy</a:t>
            </a:r>
          </a:p>
          <a:p>
            <a:pPr marL="800470" lvl="2" indent="-266823" algn="l">
              <a:lnSpc>
                <a:spcPts val="2973"/>
              </a:lnSpc>
              <a:buFont typeface="Arial"/>
              <a:buChar char="⚬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Reduce operational costs and environmental impact</a:t>
            </a:r>
          </a:p>
        </p:txBody>
      </p:sp>
      <p:sp>
        <p:nvSpPr>
          <p:cNvPr id="8" name="Freeform 8"/>
          <p:cNvSpPr/>
          <p:nvPr/>
        </p:nvSpPr>
        <p:spPr>
          <a:xfrm>
            <a:off x="13533338" y="6380792"/>
            <a:ext cx="4302578" cy="1900484"/>
          </a:xfrm>
          <a:custGeom>
            <a:avLst/>
            <a:gdLst/>
            <a:ahLst/>
            <a:cxnLst/>
            <a:rect l="l" t="t" r="r" b="b"/>
            <a:pathLst>
              <a:path w="4302578" h="1900484">
                <a:moveTo>
                  <a:pt x="0" y="0"/>
                </a:moveTo>
                <a:lnTo>
                  <a:pt x="4302578" y="0"/>
                </a:lnTo>
                <a:lnTo>
                  <a:pt x="4302578" y="1900484"/>
                </a:lnTo>
                <a:lnTo>
                  <a:pt x="0" y="1900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94" t="-30946" r="-6710" b="-3150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3348956" y="3706077"/>
            <a:ext cx="11318501" cy="143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235" lvl="1" indent="-200117" algn="l">
              <a:lnSpc>
                <a:spcPts val="2908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Real-time monitoring of soil moisture and weather conditions</a:t>
            </a:r>
          </a:p>
          <a:p>
            <a:pPr marL="400235" lvl="1" indent="-200117" algn="l">
              <a:lnSpc>
                <a:spcPts val="2908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Autonomous control of water pump based on decision logic</a:t>
            </a:r>
          </a:p>
          <a:p>
            <a:pPr marL="400235" lvl="1" indent="-200117" algn="l">
              <a:lnSpc>
                <a:spcPts val="2908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Effective water management with minimal human intervention</a:t>
            </a:r>
          </a:p>
          <a:p>
            <a:pPr marL="400235" lvl="1" indent="-200117" algn="l">
              <a:lnSpc>
                <a:spcPts val="2908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Optimized for both small-scale and large-scale agriculture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3269" y="4773302"/>
            <a:ext cx="1364464" cy="43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534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01255" y="7992329"/>
            <a:ext cx="3088341" cy="87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</a:pPr>
            <a:r>
              <a:rPr lang="en-US" sz="2534" b="1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0299" y="935907"/>
            <a:ext cx="11983436" cy="77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7"/>
              </a:lnSpc>
            </a:pPr>
            <a:r>
              <a:rPr lang="en-US" sz="4555" b="1" spc="17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&amp; FUTURE ENHANCEMENTS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0299" y="1858419"/>
            <a:ext cx="10473304" cy="121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9"/>
              </a:lnSpc>
              <a:spcBef>
                <a:spcPct val="0"/>
              </a:spcBef>
            </a:pPr>
            <a:r>
              <a:rPr lang="en-US" sz="20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Smart Irrigation System successfully achieved its primary goals of autonomous irrigation and real-time decision-making. Future improvements can further enhance its intelligence and efficiency.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9628" y="3547267"/>
            <a:ext cx="1131745" cy="117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sz="6621" b="1">
                <a:solidFill>
                  <a:srgbClr val="FE671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7672" y="6657064"/>
            <a:ext cx="1255507" cy="117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sz="6621" b="1">
                <a:solidFill>
                  <a:srgbClr val="FE671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-310658">
            <a:off x="-2385715" y="-5554037"/>
            <a:ext cx="11979038" cy="7127528"/>
          </a:xfrm>
          <a:custGeom>
            <a:avLst/>
            <a:gdLst/>
            <a:ahLst/>
            <a:cxnLst/>
            <a:rect l="l" t="t" r="r" b="b"/>
            <a:pathLst>
              <a:path w="11979038" h="7127528">
                <a:moveTo>
                  <a:pt x="0" y="0"/>
                </a:moveTo>
                <a:lnTo>
                  <a:pt x="11979038" y="0"/>
                </a:lnTo>
                <a:lnTo>
                  <a:pt x="11979038" y="7127528"/>
                </a:lnTo>
                <a:lnTo>
                  <a:pt x="0" y="71275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1038</Words>
  <Application>Microsoft Office PowerPoint</Application>
  <PresentationFormat>Custom</PresentationFormat>
  <Paragraphs>140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Montserrat Bold</vt:lpstr>
      <vt:lpstr>Montserrat</vt:lpstr>
      <vt:lpstr>Arial</vt:lpstr>
      <vt:lpstr>Montserrat Light</vt:lpstr>
      <vt:lpstr>Calibri</vt:lpstr>
      <vt:lpstr>Montserrat Ultra-Bold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Intellıgent Mechatronıcs</dc:title>
  <dc:creator>mustafa usta</dc:creator>
  <cp:lastModifiedBy>mustafa usta</cp:lastModifiedBy>
  <cp:revision>4</cp:revision>
  <dcterms:created xsi:type="dcterms:W3CDTF">2006-08-16T00:00:00Z</dcterms:created>
  <dcterms:modified xsi:type="dcterms:W3CDTF">2025-06-26T23:39:38Z</dcterms:modified>
  <dc:identifier>DAGmfWE0llM</dc:identifier>
</cp:coreProperties>
</file>